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6" r:id="rId8"/>
    <p:sldId id="260" r:id="rId9"/>
    <p:sldId id="265" r:id="rId10"/>
    <p:sldId id="261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637"/>
    <a:srgbClr val="0444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A01E5DE-201E-4E1D-98EF-2CD79EB3C557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8D064B-C9A0-4284-A07A-7BF9700D5F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723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42851"/>
            <a:ext cx="6381796" cy="47863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072074"/>
            <a:ext cx="6357982" cy="135732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444AC"/>
                </a:solidFill>
                <a:latin typeface="Lucida Console" pitchFamily="49" charset="0"/>
              </a:rPr>
              <a:t>Муниципальное казённое общеобразовательное учреждение «Барано-Оренбургская средняя общеобразовательная школа Пограничного муниципального района».</a:t>
            </a:r>
            <a:endParaRPr lang="ru-RU" sz="2000" dirty="0">
              <a:solidFill>
                <a:srgbClr val="0444AC"/>
              </a:solidFill>
              <a:latin typeface="Lucida Console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52601" y="214290"/>
            <a:ext cx="5406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Визитка школы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49124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285860"/>
            <a:ext cx="304798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u="sng" dirty="0" smtClean="0">
                <a:solidFill>
                  <a:schemeClr val="tx1"/>
                </a:solidFill>
                <a:latin typeface="Arial Black" pitchFamily="34" charset="0"/>
              </a:rPr>
              <a:t>Состояние</a:t>
            </a:r>
            <a:r>
              <a:rPr lang="ru-RU" b="1" u="sng" dirty="0" smtClean="0"/>
              <a:t> </a:t>
            </a:r>
            <a:r>
              <a:rPr lang="ru-RU" sz="3100" b="1" u="sng" dirty="0" smtClean="0">
                <a:solidFill>
                  <a:schemeClr val="tx1"/>
                </a:solidFill>
                <a:latin typeface="Arial Black" pitchFamily="34" charset="0"/>
              </a:rPr>
              <a:t>материально-технической базы.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428736"/>
            <a:ext cx="5786478" cy="25717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Имеется спортивный зал,  спортивная площадка,  столовая на 72 посадочных места.</a:t>
            </a:r>
          </a:p>
          <a:p>
            <a:r>
              <a:rPr lang="ru-RU" dirty="0" smtClean="0"/>
              <a:t>Наиболее оборудованы кабинеты: биологии, трудовое обучение, географии, физики, ИВТ, при этих кабинетах имеются лаборантские комнаты, кроме кабинета ИВТ.</a:t>
            </a:r>
          </a:p>
          <a:p>
            <a:r>
              <a:rPr lang="ru-RU" dirty="0" smtClean="0"/>
              <a:t>В школе имеются  технические средства, позволяющие обеспечить техническую сторону образовательного процесса.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2844" y="3786190"/>
            <a:ext cx="8143932" cy="1928826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является центром воспитательной и внеурочной работы детей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гарнизона</a:t>
            </a:r>
            <a:r>
              <a:rPr lang="ru-RU" sz="2400" dirty="0" smtClean="0"/>
              <a:t>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 Софье- Алексеевское, п.Таловый,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с.Барано-Оренбургское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станции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Гродеково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-2.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Тема работы педагогического коллектива: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Деятельностно-компетентностная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образовательная модель как основа федеральных образовательных стандартов второго поколения».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38218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AC637"/>
                </a:solidFill>
              </a:rPr>
              <a:t>КОНТАКТНЫЕ ДАННЫЕ</a:t>
            </a:r>
            <a:endParaRPr lang="ru-RU" b="1" dirty="0">
              <a:solidFill>
                <a:srgbClr val="0AC63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Телефон:</a:t>
            </a:r>
            <a:r>
              <a:rPr lang="ru-RU" dirty="0" smtClean="0"/>
              <a:t> 29-3-47.</a:t>
            </a:r>
          </a:p>
          <a:p>
            <a:r>
              <a:rPr lang="ru-RU" b="1" i="1" dirty="0" smtClean="0"/>
              <a:t>Юридический адрес</a:t>
            </a:r>
            <a:r>
              <a:rPr lang="ru-RU" dirty="0" smtClean="0"/>
              <a:t>: 692593 Приморский край Пограничный район с. </a:t>
            </a:r>
            <a:r>
              <a:rPr lang="ru-RU" dirty="0" err="1" smtClean="0"/>
              <a:t>Барано-Оренбургское</a:t>
            </a:r>
            <a:endParaRPr lang="ru-RU" dirty="0" smtClean="0"/>
          </a:p>
          <a:p>
            <a:r>
              <a:rPr lang="ru-RU" dirty="0" smtClean="0"/>
              <a:t>Организационно-правовая форма - образовательное учреждение.</a:t>
            </a:r>
          </a:p>
          <a:p>
            <a:r>
              <a:rPr lang="ru-RU" b="1" i="1" dirty="0" smtClean="0"/>
              <a:t>Учредитель</a:t>
            </a:r>
            <a:r>
              <a:rPr lang="ru-RU" dirty="0" smtClean="0"/>
              <a:t> - Администрация Пограничного района </a:t>
            </a:r>
          </a:p>
          <a:p>
            <a:r>
              <a:rPr lang="ru-RU" b="1" i="1" dirty="0" smtClean="0"/>
              <a:t>Директор школы</a:t>
            </a:r>
            <a:r>
              <a:rPr lang="ru-RU" dirty="0" smtClean="0"/>
              <a:t>:  </a:t>
            </a:r>
          </a:p>
          <a:p>
            <a:pPr>
              <a:buNone/>
            </a:pPr>
            <a:r>
              <a:rPr lang="ru-RU" dirty="0" smtClean="0"/>
              <a:t>    Драчева Дина Валентиновна.</a:t>
            </a:r>
          </a:p>
          <a:p>
            <a:r>
              <a:rPr lang="ru-RU" b="1" i="1" dirty="0" smtClean="0"/>
              <a:t>Заместитель директора по УВР</a:t>
            </a:r>
            <a:r>
              <a:rPr lang="ru-RU" dirty="0" smtClean="0"/>
              <a:t>: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Скандакова</a:t>
            </a:r>
            <a:r>
              <a:rPr lang="ru-RU" dirty="0" smtClean="0"/>
              <a:t> Лариса Викторовна.</a:t>
            </a:r>
          </a:p>
          <a:p>
            <a:r>
              <a:rPr lang="ru-RU" b="1" i="1" dirty="0" smtClean="0"/>
              <a:t>Заместитель директора по ВР: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Шахудина</a:t>
            </a:r>
            <a:r>
              <a:rPr lang="ru-RU" dirty="0" smtClean="0"/>
              <a:t> Елена Сергеевна.    </a:t>
            </a:r>
          </a:p>
          <a:p>
            <a:endParaRPr lang="ru-RU" dirty="0"/>
          </a:p>
        </p:txBody>
      </p:sp>
      <p:pic>
        <p:nvPicPr>
          <p:cNvPr id="5122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256"/>
            <a:ext cx="2928958" cy="2159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714620"/>
            <a:ext cx="1448310" cy="23765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01122" cy="582594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Arial Black" pitchFamily="34" charset="0"/>
              </a:rPr>
              <a:t>2012/2013 учебный год (данные на 1 сентября 2012 года).</a:t>
            </a:r>
            <a:endParaRPr lang="ru-RU" sz="2000" b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142984"/>
            <a:ext cx="746760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Дата основания школы 1965 год.</a:t>
            </a:r>
          </a:p>
          <a:p>
            <a:pPr>
              <a:buNone/>
            </a:pPr>
            <a:r>
              <a:rPr lang="ru-RU" dirty="0" smtClean="0"/>
              <a:t>Всего учителей на 1 сентября </a:t>
            </a:r>
            <a:r>
              <a:rPr lang="ru-RU" dirty="0" smtClean="0"/>
              <a:t>201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года – 31 из них:</a:t>
            </a:r>
          </a:p>
          <a:p>
            <a:r>
              <a:rPr lang="ru-RU" dirty="0" smtClean="0"/>
              <a:t>постоянных педагогов  - 30 человек;</a:t>
            </a:r>
          </a:p>
          <a:p>
            <a:r>
              <a:rPr lang="ru-RU" dirty="0" smtClean="0"/>
              <a:t>совместителей – 1 человек; </a:t>
            </a:r>
          </a:p>
          <a:p>
            <a:r>
              <a:rPr lang="ru-RU" dirty="0" smtClean="0"/>
              <a:t>в декретном отпуске находятся – 4 человека;</a:t>
            </a:r>
          </a:p>
          <a:p>
            <a:pPr>
              <a:buNone/>
            </a:pPr>
            <a:r>
              <a:rPr lang="ru-RU" b="1" dirty="0" smtClean="0"/>
              <a:t>в том числе:</a:t>
            </a:r>
          </a:p>
          <a:p>
            <a:r>
              <a:rPr lang="ru-RU" dirty="0" smtClean="0"/>
              <a:t>с высшим образованием  – 18 человек;</a:t>
            </a:r>
          </a:p>
          <a:p>
            <a:r>
              <a:rPr lang="ru-RU" dirty="0" smtClean="0"/>
              <a:t>со средне-специальным  - 7 человек;</a:t>
            </a:r>
          </a:p>
          <a:p>
            <a:r>
              <a:rPr lang="ru-RU" dirty="0" smtClean="0"/>
              <a:t>со средним общем – 0 человек;</a:t>
            </a:r>
          </a:p>
          <a:p>
            <a:r>
              <a:rPr lang="ru-RU" dirty="0" smtClean="0"/>
              <a:t>обучаются в ВУЗах – 3 человека;</a:t>
            </a:r>
          </a:p>
          <a:p>
            <a:r>
              <a:rPr lang="ru-RU" dirty="0" smtClean="0"/>
              <a:t>незаконченным высшим образованием – 3 человека.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85229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  <a:t>Реквизиты</a:t>
            </a:r>
            <a:r>
              <a:rPr lang="ru-RU" sz="3600" b="1" u="sng" dirty="0" smtClean="0"/>
              <a:t> </a:t>
            </a:r>
            <a: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  <a:t>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873752"/>
          </a:xfrm>
        </p:spPr>
        <p:txBody>
          <a:bodyPr/>
          <a:lstStyle/>
          <a:p>
            <a:r>
              <a:rPr lang="ru-RU" dirty="0" smtClean="0"/>
              <a:t>Место нахождения: Приморский край, Пограничный район, </a:t>
            </a:r>
            <a:r>
              <a:rPr lang="ru-RU" dirty="0" err="1" smtClean="0"/>
              <a:t>с.Барано-Оренбургское</a:t>
            </a:r>
            <a:r>
              <a:rPr lang="ru-RU" dirty="0" smtClean="0"/>
              <a:t> инд.692593</a:t>
            </a:r>
          </a:p>
          <a:p>
            <a:r>
              <a:rPr lang="ru-RU" dirty="0" smtClean="0"/>
              <a:t>ОГРН - 1022501181548</a:t>
            </a:r>
          </a:p>
          <a:p>
            <a:r>
              <a:rPr lang="ru-RU" dirty="0" smtClean="0"/>
              <a:t>ИНН - 2525007507</a:t>
            </a:r>
          </a:p>
          <a:p>
            <a:r>
              <a:rPr lang="ru-RU" dirty="0" smtClean="0"/>
              <a:t>КПП - 252501001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7433" y="2500306"/>
            <a:ext cx="3897173" cy="3710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S8522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428735"/>
            <a:ext cx="4929222" cy="42152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  <a:t>Состав педагогического коллектива по педагогическому стажу: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до 3 – </a:t>
            </a:r>
            <a:r>
              <a:rPr lang="ru-RU" dirty="0" err="1" smtClean="0"/>
              <a:t>х</a:t>
            </a:r>
            <a:r>
              <a:rPr lang="ru-RU" dirty="0" smtClean="0"/>
              <a:t> лет – 2 человека;</a:t>
            </a:r>
          </a:p>
          <a:p>
            <a:r>
              <a:rPr lang="ru-RU" dirty="0" smtClean="0"/>
              <a:t> от 3 до 10 лет –  7 человек;</a:t>
            </a:r>
          </a:p>
          <a:p>
            <a:r>
              <a:rPr lang="ru-RU" dirty="0" smtClean="0"/>
              <a:t> от 10 до 15 лет – 5 человека;</a:t>
            </a:r>
          </a:p>
          <a:p>
            <a:r>
              <a:rPr lang="ru-RU" dirty="0" smtClean="0"/>
              <a:t> от 15 до 20 лет – 5 человек;</a:t>
            </a:r>
          </a:p>
          <a:p>
            <a:r>
              <a:rPr lang="ru-RU" dirty="0" smtClean="0"/>
              <a:t> свыше 20 лет – 12 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L3825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tx1"/>
                </a:solidFill>
                <a:latin typeface="Arial Black" pitchFamily="34" charset="0"/>
              </a:rPr>
              <a:t>Педагоги, награжденные правительственными наградами.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«Почетный работник общего образования» - </a:t>
            </a:r>
            <a:r>
              <a:rPr lang="ru-RU" dirty="0" err="1" smtClean="0"/>
              <a:t>Белашова</a:t>
            </a:r>
            <a:r>
              <a:rPr lang="ru-RU" dirty="0" smtClean="0"/>
              <a:t> Л.В., </a:t>
            </a:r>
            <a:r>
              <a:rPr lang="ru-RU" dirty="0" err="1" smtClean="0"/>
              <a:t>Орехва</a:t>
            </a:r>
            <a:r>
              <a:rPr lang="ru-RU" dirty="0" smtClean="0"/>
              <a:t> Н.В.</a:t>
            </a:r>
          </a:p>
          <a:p>
            <a:r>
              <a:rPr lang="ru-RU" dirty="0" smtClean="0"/>
              <a:t>грамота Министерства образования и науки – </a:t>
            </a:r>
            <a:r>
              <a:rPr lang="ru-RU" dirty="0" err="1" smtClean="0"/>
              <a:t>Омельяненко</a:t>
            </a:r>
            <a:r>
              <a:rPr lang="ru-RU" dirty="0" smtClean="0"/>
              <a:t> Т.А., </a:t>
            </a:r>
            <a:r>
              <a:rPr lang="ru-RU" dirty="0" err="1" smtClean="0"/>
              <a:t>Скандакова</a:t>
            </a:r>
            <a:r>
              <a:rPr lang="ru-RU" dirty="0" smtClean="0"/>
              <a:t> Л.В.</a:t>
            </a:r>
          </a:p>
          <a:p>
            <a:r>
              <a:rPr lang="ru-RU" dirty="0" smtClean="0"/>
              <a:t>Средний возраст педагогов – 40 лет.</a:t>
            </a:r>
          </a:p>
          <a:p>
            <a:endParaRPr lang="ru-RU" dirty="0"/>
          </a:p>
        </p:txBody>
      </p:sp>
      <p:pic>
        <p:nvPicPr>
          <p:cNvPr id="4101" name="Picture 5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786058"/>
            <a:ext cx="3575869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S8522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</TotalTime>
  <Words>370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Муниципальное казённое общеобразовательное учреждение «Барано-Оренбургская средняя общеобразовательная школа Пограничного муниципального района».</vt:lpstr>
      <vt:lpstr>2012/2013 учебный год (данные на 1 сентября 2012 года).</vt:lpstr>
      <vt:lpstr>Слайд 3</vt:lpstr>
      <vt:lpstr>Реквизиты школы</vt:lpstr>
      <vt:lpstr>Слайд 5</vt:lpstr>
      <vt:lpstr>Состав педагогического коллектива по педагогическому стажу:</vt:lpstr>
      <vt:lpstr>Слайд 7</vt:lpstr>
      <vt:lpstr>Педагоги, награжденные правительственными наградами.</vt:lpstr>
      <vt:lpstr>Слайд 9</vt:lpstr>
      <vt:lpstr>Состояние материально-технической базы.</vt:lpstr>
      <vt:lpstr>Слайд 11</vt:lpstr>
      <vt:lpstr>КОНТАКТНЫЕ ДАННЫЕ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общеобразовательное учреждение «Барано-Оренбургская средняя общеобразовательная школа Пограничного муниципального района».</dc:title>
  <dc:creator>Admin</dc:creator>
  <cp:lastModifiedBy>Roman</cp:lastModifiedBy>
  <cp:revision>7</cp:revision>
  <dcterms:created xsi:type="dcterms:W3CDTF">2013-03-11T12:24:07Z</dcterms:created>
  <dcterms:modified xsi:type="dcterms:W3CDTF">2013-03-11T21:11:31Z</dcterms:modified>
</cp:coreProperties>
</file>