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="" xmlns:p14="http://schemas.microsoft.com/office/powerpoint/2010/main" val="28952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953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630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9135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8284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362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533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434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597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3341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334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667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807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342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393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788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57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12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66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277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5645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813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421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ru-RU" altLang="ru-RU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4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5D8F1-E2EB-4F7D-9CB3-294206BEF0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1905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74BBA-AC74-4217-8840-CD8842CC0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5791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29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29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9405D-64E2-4018-AD89-92469B1622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994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DD7A8-0BBE-4624-98AD-A0255A3696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1285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B190D-F771-4D20-8DD4-2F37C9E481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499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AE730-9B83-42AA-A319-FDBC8D3663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939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DF61-7E37-4718-BE96-0E8D912C37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0554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EE51D-1A48-4EFB-B5B6-ADBB59A60E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5889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E005F-8588-42B8-ABE9-C6A4716C59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6773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B25E2-87CE-40A7-BF45-8BA5545660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584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E62B-EA50-4120-B106-33BF68F4FE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325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cs typeface="Arial Unicode MS" panose="020B0604020202020204" pitchFamily="34" charset="-128"/>
              </a:defRPr>
            </a:lvl1pPr>
          </a:lstStyle>
          <a:p>
            <a:fld id="{130A5579-69DD-4B11-879E-E33EE14739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39725" indent="-339725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288" y="1989138"/>
            <a:ext cx="8382000" cy="2759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FF6600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5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MS Gothic" charset="-128"/>
            </a:endParaRPr>
          </a:p>
          <a:p>
            <a:pPr algn="ctr">
              <a:buClr>
                <a:srgbClr val="A50021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S Gothic" charset="-128"/>
                <a:cs typeface="Times New Roman" pitchFamily="16" charset="0"/>
              </a:rPr>
              <a:t>СТРАТЕГИЯ</a:t>
            </a:r>
          </a:p>
          <a:p>
            <a:pPr algn="ctr">
              <a:buClr>
                <a:srgbClr val="A50021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S Gothic" charset="-128"/>
                <a:cs typeface="Times New Roman" pitchFamily="16" charset="0"/>
              </a:rPr>
              <a:t>ГОСУДАРСТВЕННОЙ</a:t>
            </a:r>
          </a:p>
          <a:p>
            <a:pPr algn="ctr">
              <a:buClr>
                <a:srgbClr val="A50021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S Gothic" charset="-128"/>
                <a:cs typeface="Times New Roman" pitchFamily="16" charset="0"/>
              </a:rPr>
              <a:t>АНТИНАРКОТИЧЕСКОЙ  ПОЛИТИКИ</a:t>
            </a:r>
          </a:p>
          <a:p>
            <a:pPr algn="ctr">
              <a:buClr>
                <a:srgbClr val="A50021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S Gothic" charset="-128"/>
                <a:cs typeface="Times New Roman" pitchFamily="16" charset="0"/>
              </a:rPr>
              <a:t>РОССИЙСКОЙ  ФЕДЕРАЦИИ</a:t>
            </a:r>
          </a:p>
          <a:p>
            <a:pPr algn="ctr">
              <a:buClr>
                <a:srgbClr val="A50021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S Gothic" charset="-128"/>
                <a:cs typeface="Times New Roman" pitchFamily="16" charset="0"/>
              </a:rPr>
              <a:t>ДО  2020  ГОДА</a:t>
            </a: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323850" y="5300663"/>
            <a:ext cx="8531225" cy="7635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200" b="1">
                <a:solidFill>
                  <a:srgbClr val="000099"/>
                </a:solidFill>
              </a:rPr>
              <a:t>Утверждена Указом Президента Российской Федерации, </a:t>
            </a:r>
          </a:p>
          <a:p>
            <a:pPr algn="ctr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200" b="1">
                <a:solidFill>
                  <a:srgbClr val="000099"/>
                </a:solidFill>
              </a:rPr>
              <a:t>Москва, Кремль 9 июня 2010 г. № 690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71625"/>
            <a:ext cx="12144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ПРИОРИТЕТНЫЙ  НАЦИОНАЛЬНЫЙ  ПРОЕКТ «ЗДОРОВЬЕ»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285720" y="608013"/>
            <a:ext cx="8493155" cy="603569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>
                <a:solidFill>
                  <a:srgbClr val="000099"/>
                </a:solidFill>
              </a:rPr>
              <a:t>9. </a:t>
            </a:r>
            <a:r>
              <a:rPr lang="ru-RU" altLang="ru-RU" sz="2500" b="1">
                <a:solidFill>
                  <a:srgbClr val="CC3300"/>
                </a:solidFill>
              </a:rPr>
              <a:t>Субъектами антинаркотической деятельности являются: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>
                <a:solidFill>
                  <a:srgbClr val="000099"/>
                </a:solidFill>
              </a:rPr>
              <a:t>Е) руководители высших исполнительных органов государственной власти субъектов РФ;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>
                <a:solidFill>
                  <a:srgbClr val="000099"/>
                </a:solidFill>
              </a:rPr>
              <a:t>Ж) органы исполнительной власти субъектов РФ;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>
                <a:solidFill>
                  <a:srgbClr val="000099"/>
                </a:solidFill>
              </a:rPr>
              <a:t>З) органы местного самоуправления, в пределах своей компетенции организующие исполнение законодательства Российской Федерации о наркотических средствах, психотропных веществах и об их прекурсорах.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>
                <a:solidFill>
                  <a:srgbClr val="000099"/>
                </a:solidFill>
              </a:rPr>
              <a:t>10. </a:t>
            </a:r>
            <a:r>
              <a:rPr lang="ru-RU" altLang="ru-RU" sz="2500" b="1" u="sng">
                <a:solidFill>
                  <a:srgbClr val="000099"/>
                </a:solidFill>
              </a:rPr>
              <a:t>Общественные объединения и религиозные организации вправе участвовать в профилактике немедицинского потребления наркотиков и реабилитации лиц, потребляющих наркотики.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214282" y="608013"/>
            <a:ext cx="8564593" cy="60636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rgbClr val="000099"/>
                </a:solidFill>
              </a:rPr>
              <a:t>11. </a:t>
            </a:r>
            <a:r>
              <a:rPr lang="ru-RU" altLang="ru-RU" sz="2500" b="1" dirty="0">
                <a:solidFill>
                  <a:srgbClr val="CC3300"/>
                </a:solidFill>
              </a:rPr>
              <a:t>Объектами </a:t>
            </a:r>
            <a:r>
              <a:rPr lang="ru-RU" altLang="ru-RU" sz="2500" b="1" dirty="0" err="1">
                <a:solidFill>
                  <a:srgbClr val="CC3300"/>
                </a:solidFill>
              </a:rPr>
              <a:t>антинаркотической</a:t>
            </a:r>
            <a:r>
              <a:rPr lang="ru-RU" altLang="ru-RU" sz="2500" b="1" dirty="0">
                <a:solidFill>
                  <a:srgbClr val="CC3300"/>
                </a:solidFill>
              </a:rPr>
              <a:t> деятельности являются: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rgbClr val="000099"/>
                </a:solidFill>
              </a:rPr>
              <a:t>А) население страны, в первую очередь </a:t>
            </a:r>
            <a:r>
              <a:rPr lang="ru-RU" altLang="ru-RU" sz="2500" b="1" u="sng" dirty="0">
                <a:solidFill>
                  <a:srgbClr val="000099"/>
                </a:solidFill>
              </a:rPr>
              <a:t>дети, подростки, молодежь и их семьи</a:t>
            </a:r>
            <a:r>
              <a:rPr lang="ru-RU" altLang="ru-RU" sz="2500" b="1" dirty="0">
                <a:solidFill>
                  <a:srgbClr val="000099"/>
                </a:solidFill>
              </a:rPr>
              <a:t>, особенно входящие в группы риска вовлечения в незаконный оборот наркотиков и их </a:t>
            </a:r>
            <a:r>
              <a:rPr lang="ru-RU" altLang="ru-RU" sz="2500" b="1" dirty="0" err="1">
                <a:solidFill>
                  <a:srgbClr val="000099"/>
                </a:solidFill>
              </a:rPr>
              <a:t>пркурсоров</a:t>
            </a:r>
            <a:r>
              <a:rPr lang="ru-RU" altLang="ru-RU" sz="2500" b="1" dirty="0">
                <a:solidFill>
                  <a:srgbClr val="000099"/>
                </a:solidFill>
              </a:rPr>
              <a:t>, а также </a:t>
            </a:r>
            <a:r>
              <a:rPr lang="ru-RU" altLang="ru-RU" sz="2500" b="1" u="sng" dirty="0">
                <a:solidFill>
                  <a:srgbClr val="000099"/>
                </a:solidFill>
              </a:rPr>
              <a:t>лица, потребляющие наркотики в немедицинских целях, и их семьи</a:t>
            </a:r>
            <a:r>
              <a:rPr lang="ru-RU" altLang="ru-RU" sz="2500" b="1" dirty="0">
                <a:solidFill>
                  <a:srgbClr val="000099"/>
                </a:solidFill>
              </a:rPr>
              <a:t>; </a:t>
            </a:r>
            <a:r>
              <a:rPr lang="ru-RU" altLang="ru-RU" sz="2500" b="1" u="sng" dirty="0">
                <a:solidFill>
                  <a:srgbClr val="000099"/>
                </a:solidFill>
              </a:rPr>
              <a:t>больные наркоманией, нуждающиеся в лечении и реабилитации, и их семьи</a:t>
            </a:r>
            <a:r>
              <a:rPr lang="ru-RU" altLang="ru-RU" sz="2500" b="1" dirty="0">
                <a:solidFill>
                  <a:srgbClr val="000099"/>
                </a:solidFill>
              </a:rPr>
              <a:t>; работники</a:t>
            </a:r>
            <a:r>
              <a:rPr lang="ru-RU" altLang="ru-RU" sz="2500" dirty="0">
                <a:solidFill>
                  <a:srgbClr val="000000"/>
                </a:solidFill>
              </a:rPr>
              <a:t> </a:t>
            </a:r>
            <a:r>
              <a:rPr lang="ru-RU" altLang="ru-RU" sz="2500" b="1" dirty="0">
                <a:solidFill>
                  <a:srgbClr val="000099"/>
                </a:solidFill>
              </a:rPr>
              <a:t>отдельных видов деятельности, связанной с источниками повышенной опасности;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rgbClr val="000099"/>
                </a:solidFill>
              </a:rPr>
              <a:t>Б) организации и учреждения, участвующие в легальном обороте наркотиков и их </a:t>
            </a:r>
            <a:r>
              <a:rPr lang="ru-RU" altLang="ru-RU" sz="2500" b="1" dirty="0" err="1">
                <a:solidFill>
                  <a:srgbClr val="000099"/>
                </a:solidFill>
              </a:rPr>
              <a:t>прекурсоров</a:t>
            </a:r>
            <a:r>
              <a:rPr lang="ru-RU" altLang="ru-RU" sz="2500" b="1" dirty="0">
                <a:solidFill>
                  <a:srgbClr val="000099"/>
                </a:solidFill>
              </a:rPr>
              <a:t>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rgbClr val="000099"/>
                </a:solidFill>
              </a:rPr>
              <a:t>В) организованные преступные группы и сообщества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1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983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IV. Совершенствование системы мер </a:t>
            </a:r>
          </a:p>
          <a:p>
            <a:pPr algn="ctr"/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по сокращению спроса на наркотики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285720" y="947738"/>
            <a:ext cx="8616980" cy="541022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22. </a:t>
            </a:r>
            <a:r>
              <a:rPr lang="ru-RU" altLang="ru-RU" b="1" dirty="0">
                <a:solidFill>
                  <a:srgbClr val="CC3300"/>
                </a:solidFill>
              </a:rPr>
              <a:t>Система мер по сокращению спроса на наркотики, </a:t>
            </a:r>
            <a:r>
              <a:rPr lang="ru-RU" altLang="ru-RU" b="1" dirty="0">
                <a:solidFill>
                  <a:srgbClr val="333399"/>
                </a:solidFill>
              </a:rPr>
              <a:t>направленная на оздоровление населения РФ путем снижения потребления наркотических средств и психотропных веществ и уменьшения неблагоприятных социальных последствий их употребления</a:t>
            </a:r>
            <a:r>
              <a:rPr lang="ru-RU" altLang="ru-RU" b="1" dirty="0">
                <a:solidFill>
                  <a:srgbClr val="CC3300"/>
                </a:solidFill>
              </a:rPr>
              <a:t>, строится на основе приоритета профилактических мер </a:t>
            </a:r>
            <a:r>
              <a:rPr lang="ru-RU" altLang="ru-RU" b="1" dirty="0">
                <a:solidFill>
                  <a:srgbClr val="000066"/>
                </a:solidFill>
              </a:rPr>
              <a:t>общественного, административного и медицинского характера</a:t>
            </a:r>
            <a:r>
              <a:rPr lang="ru-RU" altLang="ru-RU" b="1" dirty="0">
                <a:solidFill>
                  <a:srgbClr val="CC3300"/>
                </a:solidFill>
              </a:rPr>
              <a:t> и включает в себя: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А) государственную систему профилактики немедицинского потребления наркотиков;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Б) наркологическую медицинскую помощь;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В) медико-социальную реабилитацию больных наркоманией.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1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983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Государственная система профилактики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285720" y="947738"/>
            <a:ext cx="8616980" cy="582528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24. </a:t>
            </a:r>
            <a:r>
              <a:rPr lang="ru-RU" altLang="ru-RU" b="1" dirty="0">
                <a:solidFill>
                  <a:srgbClr val="CC3300"/>
                </a:solidFill>
              </a:rPr>
              <a:t>Государственная система профилактики немедицинского потребления наркотиков</a:t>
            </a:r>
            <a:r>
              <a:rPr lang="ru-RU" altLang="ru-RU" b="1" dirty="0">
                <a:solidFill>
                  <a:srgbClr val="000099"/>
                </a:solidFill>
              </a:rPr>
              <a:t> – совокупность мероприятий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политического,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экономического,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правового,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социального,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медицинского,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педагогического,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культурного,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- физкультурно-спортивного и иного характера, направленных на предупреждение возникновения и распространения немедицинского потребления наркотиков и наркомании.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1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983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Государственная система профилактики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214282" y="992188"/>
            <a:ext cx="8642381" cy="493714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CC3300"/>
                </a:solidFill>
              </a:rPr>
              <a:t>Стратегическая цель профилактики немедицинского потребления наркотиков:</a:t>
            </a:r>
            <a:r>
              <a:rPr lang="ru-RU" altLang="ru-RU" sz="2800" b="1" dirty="0">
                <a:solidFill>
                  <a:srgbClr val="000099"/>
                </a:solidFill>
              </a:rPr>
              <a:t>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99"/>
                </a:solidFill>
              </a:rPr>
              <a:t>- Сокращение масштабов немедицинского потребления наркотиков,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2800" b="1" dirty="0">
              <a:solidFill>
                <a:srgbClr val="000099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99"/>
                </a:solidFill>
              </a:rPr>
              <a:t>- Формирование негативного отношения к незаконному обороту и потреблению наркотиков и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2800" b="1" dirty="0">
              <a:solidFill>
                <a:srgbClr val="000099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99"/>
                </a:solidFill>
              </a:rPr>
              <a:t>- Существенное снижение спроса на них.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1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69834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Государственная система профилактики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285720" y="908050"/>
            <a:ext cx="8569355" cy="541666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CC3300"/>
                </a:solidFill>
              </a:rPr>
              <a:t>Задачи профилактики немедицинского потребления наркотиков:</a:t>
            </a:r>
            <a:r>
              <a:rPr lang="ru-RU" altLang="ru-RU" b="1">
                <a:solidFill>
                  <a:srgbClr val="000099"/>
                </a:solidFill>
              </a:rPr>
              <a:t>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0099"/>
                </a:solidFill>
              </a:rPr>
              <a:t>А) Формирование негативного отношения в обществе к немедицинскому потреблению наркотиков путем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0099"/>
                </a:solidFill>
              </a:rPr>
              <a:t>- активной антинаркотической пропаганды,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0099"/>
                </a:solidFill>
              </a:rPr>
              <a:t>- противодействия деятельности по пропаганде и незаконной рекламе наркотиков и других психоактивных веществ,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0099"/>
                </a:solidFill>
              </a:rPr>
              <a:t>- повышение уровня осведомленности населения о негативных последствиях потребления наркотиков и об ответственности за участие в их незаконном обороте,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0099"/>
                </a:solidFill>
              </a:rPr>
              <a:t>- проведения грамотной информационной политики в СМИ;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9834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Государственная система профилактики</a:t>
            </a: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214283" y="908050"/>
            <a:ext cx="8637618" cy="530703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CC3300"/>
                </a:solidFill>
              </a:rPr>
              <a:t>Задачи профилактики:</a:t>
            </a:r>
            <a:r>
              <a:rPr lang="ru-RU" altLang="ru-RU" sz="2800" b="1">
                <a:solidFill>
                  <a:srgbClr val="000099"/>
                </a:solidFill>
              </a:rPr>
              <a:t>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Б) организация и проведение профилактических мероприятий с группами риска немедицинскому потреблению наркотиков;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В) организация профилактической работы в организованных (трудовых и образовательных)  коллективах;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Г) развитие системы раннего выявления незаконных потребителей наркотиков, в частности посредством ежегодной диспансеризации;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1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9834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Государственная система профилактики</a:t>
            </a: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142844" y="765174"/>
            <a:ext cx="8758269" cy="58593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CC3300"/>
                </a:solidFill>
              </a:rPr>
              <a:t>Задачи профилактики:</a:t>
            </a:r>
            <a:r>
              <a:rPr lang="ru-RU" altLang="ru-RU" sz="2600" b="1">
                <a:solidFill>
                  <a:srgbClr val="000099"/>
                </a:solidFill>
              </a:rPr>
              <a:t>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Д) вовлечение граждан в антинаркотическую деятельность, формирование, стимулирование развития и государственная поддержка деятельности волонтерского молодежного антинаркотического движения, общественных объединений и организаций;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Е) формирование личной ответственности за свое поведение, обуславливающее снижение спроса на наркотики;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Ж) формирование психологического иммунитета к потреблению наркотиков у детей школьного возраста, их родителей и учителей.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1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9834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Формирование системы профилактики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285720" y="963613"/>
            <a:ext cx="8575705" cy="489427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26.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CC3300"/>
                </a:solidFill>
              </a:rPr>
              <a:t>В формировании системы профилактики участвуют:</a:t>
            </a:r>
            <a:r>
              <a:rPr lang="ru-RU" altLang="ru-RU" sz="2800" b="1">
                <a:solidFill>
                  <a:srgbClr val="000099"/>
                </a:solidFill>
              </a:rPr>
              <a:t>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- Органы государственной власти всех уровней,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- Органы местного самоуправления,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- Общественные объединения,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- Религиозные организации,</a:t>
            </a:r>
          </a:p>
          <a:p>
            <a:pPr algn="just">
              <a:buClr>
                <a:srgbClr val="FF0000"/>
              </a:buClr>
            </a:pPr>
            <a:r>
              <a:rPr lang="ru-RU" altLang="ru-RU" sz="2800" b="1">
                <a:solidFill>
                  <a:srgbClr val="000099"/>
                </a:solidFill>
              </a:rPr>
              <a:t>- граждане, в том числе специалисты образовательных, медицинских и культурно-просветительских учреждений, волонтеры молодежных организаций.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1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9834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Целевые  группы  профилактики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142844" y="1341438"/>
            <a:ext cx="8597931" cy="344165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</a:pPr>
            <a:r>
              <a:rPr lang="ru-RU" altLang="ru-RU" sz="2800" b="1" dirty="0">
                <a:solidFill>
                  <a:srgbClr val="CC3300"/>
                </a:solidFill>
              </a:rPr>
              <a:t>Мероприятия профилактики предназначены</a:t>
            </a:r>
            <a:r>
              <a:rPr lang="ru-RU" altLang="ru-RU" sz="2800" b="1" dirty="0">
                <a:solidFill>
                  <a:srgbClr val="000099"/>
                </a:solidFill>
              </a:rPr>
              <a:t>, для всех категорий населения, в первую очередь для детей и молодежи, находящихся в неблагоприятных семейных, социальных условиях, в трудной жизненной ситуации, а также для лиц групп риска немедицинского потребления наркотиков.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80010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Основные разделы Стратегии</a:t>
            </a:r>
          </a:p>
          <a:p>
            <a:pPr algn="ctr"/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 и основные положения</a:t>
            </a: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23850" y="1196975"/>
            <a:ext cx="8294688" cy="53705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I</a:t>
            </a:r>
            <a:r>
              <a:rPr lang="ru-RU" altLang="ru-RU" sz="2600" b="1">
                <a:solidFill>
                  <a:srgbClr val="000099"/>
                </a:solidFill>
              </a:rPr>
              <a:t>. Введение.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II</a:t>
            </a:r>
            <a:r>
              <a:rPr lang="ru-RU" altLang="ru-RU" sz="2600" b="1">
                <a:solidFill>
                  <a:srgbClr val="000099"/>
                </a:solidFill>
              </a:rPr>
              <a:t>. Общие положения.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III</a:t>
            </a:r>
            <a:r>
              <a:rPr lang="ru-RU" altLang="ru-RU" sz="2600" b="1">
                <a:solidFill>
                  <a:srgbClr val="000099"/>
                </a:solidFill>
              </a:rPr>
              <a:t>. Совершенствование системы мер по сокращению предложения наркотиков.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IV</a:t>
            </a:r>
            <a:r>
              <a:rPr lang="ru-RU" altLang="ru-RU" sz="2600" b="1">
                <a:solidFill>
                  <a:srgbClr val="000099"/>
                </a:solidFill>
              </a:rPr>
              <a:t>. Совершенствование системы мер по сокращению спроса на наркотики.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V</a:t>
            </a:r>
            <a:r>
              <a:rPr lang="ru-RU" altLang="ru-RU" sz="2600" b="1">
                <a:solidFill>
                  <a:srgbClr val="000099"/>
                </a:solidFill>
              </a:rPr>
              <a:t>. Основные направления развития международного сотрудничества.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ru-RU" sz="2600" b="1">
                <a:solidFill>
                  <a:srgbClr val="000099"/>
                </a:solidFill>
              </a:rPr>
              <a:t>VI</a:t>
            </a:r>
            <a:r>
              <a:rPr lang="ru-RU" altLang="ru-RU" sz="2600" b="1">
                <a:solidFill>
                  <a:srgbClr val="000099"/>
                </a:solidFill>
              </a:rPr>
              <a:t>. Организационное, правовое и ресурсное обеспечение антинаркотической деятельности в Российской Федерации.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Механизм контроля за реализацией Стратегии.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1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Направления  профилактической  деятельности</a:t>
            </a: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214282" y="1271588"/>
            <a:ext cx="8594756" cy="444342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</a:pPr>
            <a:r>
              <a:rPr lang="ru-RU" altLang="ru-RU" b="1" dirty="0">
                <a:solidFill>
                  <a:srgbClr val="000099"/>
                </a:solidFill>
              </a:rPr>
              <a:t>27.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  <a:r>
              <a:rPr lang="ru-RU" altLang="ru-RU" sz="2800" b="1" dirty="0">
                <a:solidFill>
                  <a:srgbClr val="CC3300"/>
                </a:solidFill>
              </a:rPr>
              <a:t>Одним из предпочтительных направлений </a:t>
            </a:r>
            <a:r>
              <a:rPr lang="ru-RU" altLang="ru-RU" sz="2800" b="1" dirty="0" err="1">
                <a:solidFill>
                  <a:srgbClr val="CC3300"/>
                </a:solidFill>
              </a:rPr>
              <a:t>антинаркотической</a:t>
            </a:r>
            <a:r>
              <a:rPr lang="ru-RU" altLang="ru-RU" sz="2800" b="1" dirty="0">
                <a:solidFill>
                  <a:srgbClr val="CC3300"/>
                </a:solidFill>
              </a:rPr>
              <a:t> деятельности является</a:t>
            </a:r>
          </a:p>
          <a:p>
            <a:pPr algn="just">
              <a:buClr>
                <a:srgbClr val="FF0000"/>
              </a:buClr>
            </a:pPr>
            <a:r>
              <a:rPr lang="ru-RU" altLang="ru-RU" sz="2800" b="1" dirty="0">
                <a:solidFill>
                  <a:srgbClr val="000099"/>
                </a:solidFill>
              </a:rPr>
              <a:t>- Включение в основные и дополнительные образовательные программы общеобразовательных учреждений и учреждений профессионального образования разделов по профилактике злоупотребления ПАВ, а также программ, направленных на соответствующие целевые аудитории (целевые программы).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1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Методы  профилактической  работы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14282" y="1295400"/>
            <a:ext cx="8572531" cy="439510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</a:pPr>
            <a:r>
              <a:rPr lang="ru-RU" altLang="ru-RU" b="1">
                <a:solidFill>
                  <a:srgbClr val="000099"/>
                </a:solidFill>
              </a:rPr>
              <a:t>28.</a:t>
            </a:r>
            <a:r>
              <a:rPr lang="ru-RU" altLang="ru-RU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333399"/>
                </a:solidFill>
              </a:rPr>
              <a:t>При проведении профилактических мероприятий следует отдавать  </a:t>
            </a:r>
            <a:r>
              <a:rPr lang="ru-RU" altLang="ru-RU" sz="2800" b="1" u="sng">
                <a:solidFill>
                  <a:srgbClr val="333399"/>
                </a:solidFill>
              </a:rPr>
              <a:t>предпочтение сочетанию индивидуальных и групповых методов работы</a:t>
            </a:r>
            <a:r>
              <a:rPr lang="ru-RU" altLang="ru-RU" sz="2800" b="1">
                <a:solidFill>
                  <a:srgbClr val="333399"/>
                </a:solidFill>
              </a:rPr>
              <a:t>, а также </a:t>
            </a:r>
            <a:r>
              <a:rPr lang="ru-RU" altLang="ru-RU" sz="2800" b="1" u="sng">
                <a:solidFill>
                  <a:srgbClr val="333399"/>
                </a:solidFill>
              </a:rPr>
              <a:t>методам прямого и косвенного (опосредованного) воздействия</a:t>
            </a:r>
            <a:r>
              <a:rPr lang="ru-RU" altLang="ru-RU" sz="2800" b="1">
                <a:solidFill>
                  <a:srgbClr val="CC3300"/>
                </a:solidFill>
              </a:rPr>
              <a:t>  </a:t>
            </a:r>
            <a:r>
              <a:rPr lang="ru-RU" altLang="ru-RU" sz="2800" b="1">
                <a:solidFill>
                  <a:srgbClr val="333399"/>
                </a:solidFill>
              </a:rPr>
              <a:t>на лиц групп риска, </a:t>
            </a:r>
            <a:r>
              <a:rPr lang="ru-RU" altLang="ru-RU" sz="2800" b="1" i="1">
                <a:solidFill>
                  <a:srgbClr val="333399"/>
                </a:solidFill>
              </a:rPr>
              <a:t>освоения и раскрытия ресурсов психики и личности, поддержки молодого человека и помощи ему в самореализации собственного жизненного предназначения.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1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Механизмы  </a:t>
            </a:r>
          </a:p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организации  профилактической работы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214282" y="1628774"/>
            <a:ext cx="8526493" cy="296492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</a:pPr>
            <a:r>
              <a:rPr lang="ru-RU" altLang="ru-RU" sz="2800" b="1">
                <a:solidFill>
                  <a:srgbClr val="333399"/>
                </a:solidFill>
              </a:rPr>
              <a:t>Необходимо разработать </a:t>
            </a:r>
            <a:r>
              <a:rPr lang="ru-RU" altLang="ru-RU" sz="2800" b="1" u="sng">
                <a:solidFill>
                  <a:srgbClr val="333399"/>
                </a:solidFill>
              </a:rPr>
              <a:t>механизмы социального партнерства</a:t>
            </a:r>
            <a:r>
              <a:rPr lang="ru-RU" altLang="ru-RU" sz="2800" b="1">
                <a:solidFill>
                  <a:srgbClr val="333399"/>
                </a:solidFill>
              </a:rPr>
              <a:t> между государственными структурами и российскими компаниями и корпорациями, общественными объединениями и организациями при  проведении мероприятий профилактической направленности.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1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Механизм контроля  </a:t>
            </a:r>
          </a:p>
          <a:p>
            <a:pPr algn="ctr"/>
            <a:r>
              <a:rPr lang="ru-RU" sz="3600" kern="10">
                <a:ln w="9360">
                  <a:solidFill>
                    <a:srgbClr val="A50021"/>
                  </a:solidFill>
                  <a:miter lim="800000"/>
                  <a:headEnd/>
                  <a:tailEnd/>
                </a:ln>
                <a:solidFill>
                  <a:srgbClr val="CC3300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за реализаций Стратегии</a:t>
            </a: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>
            <a:off x="142844" y="1428736"/>
            <a:ext cx="8690007" cy="534855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</a:pPr>
            <a:r>
              <a:rPr lang="ru-RU" altLang="ru-RU" b="1" dirty="0">
                <a:solidFill>
                  <a:srgbClr val="000099"/>
                </a:solidFill>
              </a:rPr>
              <a:t>46.</a:t>
            </a:r>
            <a:r>
              <a:rPr lang="ru-RU" altLang="ru-RU" dirty="0">
                <a:solidFill>
                  <a:srgbClr val="000000"/>
                </a:solidFill>
              </a:rPr>
              <a:t> </a:t>
            </a:r>
            <a:r>
              <a:rPr lang="ru-RU" altLang="ru-RU" sz="2800" b="1" dirty="0">
                <a:solidFill>
                  <a:srgbClr val="CC3300"/>
                </a:solidFill>
              </a:rPr>
              <a:t>Контроль за ходом реализации Стратегии</a:t>
            </a:r>
            <a:r>
              <a:rPr lang="ru-RU" altLang="ru-RU" sz="2800" b="1" dirty="0">
                <a:solidFill>
                  <a:srgbClr val="333399"/>
                </a:solidFill>
              </a:rPr>
              <a:t> осуществляется </a:t>
            </a:r>
            <a:r>
              <a:rPr lang="ru-RU" altLang="ru-RU" sz="2800" b="1" u="sng" dirty="0">
                <a:solidFill>
                  <a:srgbClr val="333399"/>
                </a:solidFill>
              </a:rPr>
              <a:t>Государственным </a:t>
            </a:r>
            <a:r>
              <a:rPr lang="ru-RU" altLang="ru-RU" sz="2800" b="1" u="sng" dirty="0" err="1">
                <a:solidFill>
                  <a:srgbClr val="333399"/>
                </a:solidFill>
              </a:rPr>
              <a:t>антинаркотическим</a:t>
            </a:r>
            <a:r>
              <a:rPr lang="ru-RU" altLang="ru-RU" sz="2800" b="1" u="sng" dirty="0">
                <a:solidFill>
                  <a:srgbClr val="333399"/>
                </a:solidFill>
              </a:rPr>
              <a:t> комитетом</a:t>
            </a:r>
            <a:r>
              <a:rPr lang="ru-RU" altLang="ru-RU" sz="2800" b="1" dirty="0">
                <a:solidFill>
                  <a:srgbClr val="333399"/>
                </a:solidFill>
              </a:rPr>
              <a:t>, а результаты контроля отражаются в ежегодном докладе Президенту Российской Федерации.</a:t>
            </a:r>
          </a:p>
          <a:p>
            <a:pPr algn="just">
              <a:buClr>
                <a:srgbClr val="FF0000"/>
              </a:buClr>
            </a:pPr>
            <a:endParaRPr lang="ru-RU" altLang="ru-RU" sz="2800" b="1" dirty="0">
              <a:solidFill>
                <a:srgbClr val="333399"/>
              </a:solidFill>
            </a:endParaRPr>
          </a:p>
          <a:p>
            <a:pPr algn="just">
              <a:buClr>
                <a:srgbClr val="FF0000"/>
              </a:buClr>
            </a:pPr>
            <a:r>
              <a:rPr lang="ru-RU" altLang="ru-RU" sz="2800" b="1" dirty="0">
                <a:solidFill>
                  <a:srgbClr val="CC3300"/>
                </a:solidFill>
              </a:rPr>
              <a:t>Реализация Стратегии на региональном и муниципальном уровнях</a:t>
            </a:r>
            <a:r>
              <a:rPr lang="ru-RU" altLang="ru-RU" sz="2800" b="1" dirty="0">
                <a:solidFill>
                  <a:srgbClr val="333399"/>
                </a:solidFill>
              </a:rPr>
              <a:t> осуществляется </a:t>
            </a:r>
            <a:r>
              <a:rPr lang="ru-RU" altLang="ru-RU" sz="2800" b="1" u="sng" dirty="0">
                <a:solidFill>
                  <a:srgbClr val="333399"/>
                </a:solidFill>
              </a:rPr>
              <a:t>в форме </a:t>
            </a:r>
            <a:r>
              <a:rPr lang="ru-RU" altLang="ru-RU" sz="2800" b="1" u="sng" dirty="0" err="1">
                <a:solidFill>
                  <a:srgbClr val="333399"/>
                </a:solidFill>
              </a:rPr>
              <a:t>антинаркотических</a:t>
            </a:r>
            <a:r>
              <a:rPr lang="ru-RU" altLang="ru-RU" sz="2800" b="1" u="sng" dirty="0">
                <a:solidFill>
                  <a:srgbClr val="333399"/>
                </a:solidFill>
              </a:rPr>
              <a:t> программ</a:t>
            </a:r>
            <a:r>
              <a:rPr lang="ru-RU" altLang="ru-RU" sz="2800" b="1" dirty="0">
                <a:solidFill>
                  <a:srgbClr val="333399"/>
                </a:solidFill>
              </a:rPr>
              <a:t> субъектов РФ и </a:t>
            </a:r>
            <a:r>
              <a:rPr lang="ru-RU" altLang="ru-RU" sz="2800" b="1" u="sng" dirty="0" err="1">
                <a:solidFill>
                  <a:srgbClr val="333399"/>
                </a:solidFill>
              </a:rPr>
              <a:t>антинаркотических</a:t>
            </a:r>
            <a:r>
              <a:rPr lang="ru-RU" altLang="ru-RU" sz="2800" b="1" u="sng" dirty="0">
                <a:solidFill>
                  <a:srgbClr val="333399"/>
                </a:solidFill>
              </a:rPr>
              <a:t> планов</a:t>
            </a:r>
            <a:r>
              <a:rPr lang="ru-RU" altLang="ru-RU" sz="2800" b="1" dirty="0">
                <a:solidFill>
                  <a:srgbClr val="333399"/>
                </a:solidFill>
              </a:rPr>
              <a:t> органов местного самоуправления.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33845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142844" y="763588"/>
            <a:ext cx="8777319" cy="58593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1. </a:t>
            </a:r>
            <a:r>
              <a:rPr lang="ru-RU" altLang="ru-RU" sz="2600" b="1">
                <a:solidFill>
                  <a:srgbClr val="CC3300"/>
                </a:solidFill>
              </a:rPr>
              <a:t>Необходимость принятия Стратегии обусловлена</a:t>
            </a:r>
            <a:r>
              <a:rPr lang="ru-RU" altLang="ru-RU" sz="2600" b="1">
                <a:solidFill>
                  <a:srgbClr val="000099"/>
                </a:solidFill>
              </a:rPr>
              <a:t>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активизацией транснациональной преступности;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усилением терроризма, экстремизма;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появлением новых видов наркотических средств и психотропных веществ;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устойчивое сокращение численности населения России, в том числе уменьшение численности молодого трудоспособного населения;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расширение масштабов незаконного распространения наркотиков;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000099"/>
                </a:solidFill>
              </a:rPr>
              <a:t>- угроза национальной безопасности, экономике страны и здоровью населения, связанная с незаконным оборотом наркотиков и их прекурсоров.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33845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200025" y="762000"/>
            <a:ext cx="8721725" cy="58933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2. </a:t>
            </a:r>
            <a:r>
              <a:rPr lang="ru-RU" altLang="ru-RU" sz="2600" b="1" dirty="0">
                <a:solidFill>
                  <a:srgbClr val="CC3300"/>
                </a:solidFill>
              </a:rPr>
              <a:t>На эффективности</a:t>
            </a:r>
            <a:r>
              <a:rPr lang="ru-RU" altLang="ru-RU" sz="2600" b="1" dirty="0">
                <a:solidFill>
                  <a:srgbClr val="000099"/>
                </a:solidFill>
              </a:rPr>
              <a:t> государственной антинаркотической политики </a:t>
            </a:r>
            <a:r>
              <a:rPr lang="ru-RU" altLang="ru-RU" sz="2600" b="1" dirty="0">
                <a:solidFill>
                  <a:srgbClr val="CC3300"/>
                </a:solidFill>
              </a:rPr>
              <a:t>отрицательно сказывается</a:t>
            </a:r>
            <a:r>
              <a:rPr lang="ru-RU" altLang="ru-RU" sz="2600" b="1" dirty="0">
                <a:solidFill>
                  <a:srgbClr val="000099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Отсутствие государственной системы мониторинга развития </a:t>
            </a:r>
            <a:r>
              <a:rPr lang="ru-RU" altLang="ru-RU" sz="2600" b="1" dirty="0" smtClean="0">
                <a:solidFill>
                  <a:srgbClr val="000099"/>
                </a:solidFill>
              </a:rPr>
              <a:t>ситуации</a:t>
            </a:r>
            <a:r>
              <a:rPr lang="ru-RU" altLang="ru-RU" sz="2600" b="1" dirty="0">
                <a:solidFill>
                  <a:srgbClr val="000099"/>
                </a:solidFill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Недостаточно эффективно организованы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профилактическая деятельность,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Медицинская помощь и медико-социальная реабилитация больных наркоманией.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 sz="1400" b="1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Недостаточно используется потенциал общественных объединений и религиозных организаций.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425450" y="928670"/>
            <a:ext cx="8361392" cy="58593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6. </a:t>
            </a:r>
            <a:r>
              <a:rPr lang="ru-RU" altLang="ru-RU" sz="2600" b="1" dirty="0">
                <a:solidFill>
                  <a:srgbClr val="CC3300"/>
                </a:solidFill>
              </a:rPr>
              <a:t>Основные стратегические задачи: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А) разработка и внедрение государственной системы мониторинга </a:t>
            </a:r>
            <a:r>
              <a:rPr lang="ru-RU" altLang="ru-RU" sz="2600" b="1" dirty="0" err="1">
                <a:solidFill>
                  <a:srgbClr val="000099"/>
                </a:solidFill>
              </a:rPr>
              <a:t>наркоситуации</a:t>
            </a:r>
            <a:r>
              <a:rPr lang="ru-RU" altLang="ru-RU" sz="2600" b="1" dirty="0">
                <a:solidFill>
                  <a:srgbClr val="000099"/>
                </a:solidFill>
              </a:rPr>
              <a:t> в РФ;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Б) создание и реализация общегосударственного комплекса мер по пресечению незаконного распространения наркотиков и их </a:t>
            </a:r>
            <a:r>
              <a:rPr lang="ru-RU" altLang="ru-RU" sz="2600" b="1" dirty="0" err="1">
                <a:solidFill>
                  <a:srgbClr val="000099"/>
                </a:solidFill>
              </a:rPr>
              <a:t>прекурсоров</a:t>
            </a:r>
            <a:r>
              <a:rPr lang="ru-RU" altLang="ru-RU" sz="2600" b="1" dirty="0">
                <a:solidFill>
                  <a:srgbClr val="000099"/>
                </a:solidFill>
              </a:rPr>
              <a:t> на территории РФ;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В) выработка мер противодействия </a:t>
            </a:r>
            <a:r>
              <a:rPr lang="ru-RU" altLang="ru-RU" sz="2600" b="1" dirty="0" err="1">
                <a:solidFill>
                  <a:srgbClr val="000099"/>
                </a:solidFill>
              </a:rPr>
              <a:t>наркотрафику</a:t>
            </a:r>
            <a:r>
              <a:rPr lang="ru-RU" altLang="ru-RU" sz="2600" b="1" dirty="0">
                <a:solidFill>
                  <a:srgbClr val="000099"/>
                </a:solidFill>
              </a:rPr>
              <a:t> на территории РФ, адекватных </a:t>
            </a:r>
            <a:r>
              <a:rPr lang="ru-RU" altLang="ru-RU" sz="2600" b="1" dirty="0" smtClean="0">
                <a:solidFill>
                  <a:srgbClr val="000099"/>
                </a:solidFill>
              </a:rPr>
              <a:t>существующей </a:t>
            </a:r>
            <a:r>
              <a:rPr lang="ru-RU" altLang="ru-RU" sz="2600" b="1" dirty="0" err="1">
                <a:solidFill>
                  <a:srgbClr val="000099"/>
                </a:solidFill>
              </a:rPr>
              <a:t>наркоугрозе</a:t>
            </a:r>
            <a:r>
              <a:rPr lang="ru-RU" altLang="ru-RU" sz="2600" b="1" dirty="0">
                <a:solidFill>
                  <a:srgbClr val="000099"/>
                </a:solidFill>
              </a:rPr>
              <a:t>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Г) обеспечение надежного государственного контроля за легальным оборотом наркотиков и их </a:t>
            </a:r>
            <a:r>
              <a:rPr lang="ru-RU" altLang="ru-RU" sz="2600" b="1" dirty="0" err="1">
                <a:solidFill>
                  <a:srgbClr val="000099"/>
                </a:solidFill>
              </a:rPr>
              <a:t>прекурсоров</a:t>
            </a:r>
            <a:r>
              <a:rPr lang="ru-RU" altLang="ru-RU" sz="2600" b="1" dirty="0">
                <a:solidFill>
                  <a:srgbClr val="000099"/>
                </a:solidFill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244475" y="806450"/>
            <a:ext cx="8613805" cy="49739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6. </a:t>
            </a:r>
            <a:r>
              <a:rPr lang="ru-RU" altLang="ru-RU" sz="2600" b="1" dirty="0">
                <a:solidFill>
                  <a:srgbClr val="CC3300"/>
                </a:solidFill>
              </a:rPr>
              <a:t>Основные стратегические задачи: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Д) создание государственной системы профилактики немедицинского потребления наркотиков с </a:t>
            </a:r>
            <a:r>
              <a:rPr lang="ru-RU" altLang="ru-RU" sz="2600" b="1" u="sng" dirty="0">
                <a:solidFill>
                  <a:srgbClr val="000099"/>
                </a:solidFill>
              </a:rPr>
              <a:t>приоритетом мероприятий первичной профилактики</a:t>
            </a:r>
            <a:r>
              <a:rPr lang="ru-RU" altLang="ru-RU" sz="2600" b="1" dirty="0">
                <a:solidFill>
                  <a:srgbClr val="000099"/>
                </a:solidFill>
              </a:rPr>
              <a:t>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Е) совершенствование системы оказания наркологической медицинской помощи больным наркоманией и их реабилитации;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Ж) совершенствование организационного, нормативно-правового и ресурсного обеспечения </a:t>
            </a:r>
            <a:r>
              <a:rPr lang="ru-RU" altLang="ru-RU" sz="2600" b="1" dirty="0" err="1">
                <a:solidFill>
                  <a:srgbClr val="000099"/>
                </a:solidFill>
              </a:rPr>
              <a:t>антинаркотической</a:t>
            </a:r>
            <a:r>
              <a:rPr lang="ru-RU" altLang="ru-RU" sz="2600" b="1" dirty="0">
                <a:solidFill>
                  <a:srgbClr val="000099"/>
                </a:solidFill>
              </a:rPr>
              <a:t>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01612" y="763588"/>
            <a:ext cx="8728105" cy="58593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7. </a:t>
            </a:r>
            <a:r>
              <a:rPr lang="ru-RU" altLang="ru-RU" sz="2600" b="1" dirty="0">
                <a:solidFill>
                  <a:srgbClr val="CC3300"/>
                </a:solidFill>
              </a:rPr>
              <a:t>Государственная </a:t>
            </a:r>
            <a:r>
              <a:rPr lang="ru-RU" altLang="ru-RU" sz="2600" b="1" dirty="0" err="1">
                <a:solidFill>
                  <a:srgbClr val="CC3300"/>
                </a:solidFill>
              </a:rPr>
              <a:t>антинаркотическая</a:t>
            </a:r>
            <a:r>
              <a:rPr lang="ru-RU" altLang="ru-RU" sz="2600" b="1" dirty="0">
                <a:solidFill>
                  <a:srgbClr val="CC3300"/>
                </a:solidFill>
              </a:rPr>
              <a:t> политика -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Это система стратегических приоритетов и мер, а также деятельность федеральных органов  государственной власти,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Государственного </a:t>
            </a:r>
            <a:r>
              <a:rPr lang="ru-RU" altLang="ru-RU" sz="2600" b="1" dirty="0" err="1">
                <a:solidFill>
                  <a:srgbClr val="000099"/>
                </a:solidFill>
              </a:rPr>
              <a:t>антинаркотического</a:t>
            </a:r>
            <a:r>
              <a:rPr lang="ru-RU" altLang="ru-RU" sz="2600" b="1" dirty="0">
                <a:solidFill>
                  <a:srgbClr val="000099"/>
                </a:solidFill>
              </a:rPr>
              <a:t> комитета, органов государственной власти субъектов РФ,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u="sng" dirty="0" err="1">
                <a:solidFill>
                  <a:srgbClr val="000099"/>
                </a:solidFill>
              </a:rPr>
              <a:t>антинаркотических</a:t>
            </a:r>
            <a:r>
              <a:rPr lang="ru-RU" altLang="ru-RU" sz="2600" b="1" u="sng" dirty="0">
                <a:solidFill>
                  <a:srgbClr val="000099"/>
                </a:solidFill>
              </a:rPr>
              <a:t> комиссий в субъектах РФ, органов местного самоуправления</a:t>
            </a:r>
            <a:r>
              <a:rPr lang="ru-RU" altLang="ru-RU" sz="2600" b="1" dirty="0">
                <a:solidFill>
                  <a:srgbClr val="000099"/>
                </a:solidFill>
              </a:rPr>
              <a:t>, направленная на предупреждение, выявление и пресечение незаконного оборота наркотиков и их </a:t>
            </a:r>
            <a:r>
              <a:rPr lang="ru-RU" altLang="ru-RU" sz="2600" b="1" dirty="0" err="1">
                <a:solidFill>
                  <a:srgbClr val="000099"/>
                </a:solidFill>
              </a:rPr>
              <a:t>прекурсоров</a:t>
            </a:r>
            <a:r>
              <a:rPr lang="ru-RU" altLang="ru-RU" sz="2600" b="1" dirty="0">
                <a:solidFill>
                  <a:srgbClr val="000099"/>
                </a:solidFill>
              </a:rPr>
              <a:t>, </a:t>
            </a:r>
            <a:r>
              <a:rPr lang="ru-RU" altLang="ru-RU" sz="2600" b="1" i="1" dirty="0">
                <a:solidFill>
                  <a:srgbClr val="000099"/>
                </a:solidFill>
              </a:rPr>
              <a:t>профилактику немедицинского потребления наркотиков</a:t>
            </a:r>
            <a:r>
              <a:rPr lang="ru-RU" altLang="ru-RU" sz="2600" b="1" dirty="0">
                <a:solidFill>
                  <a:srgbClr val="000099"/>
                </a:solidFill>
              </a:rPr>
              <a:t>, лечение и реабилитацию больных наркоманией.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285720" y="1052513"/>
            <a:ext cx="8499505" cy="320328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8. </a:t>
            </a:r>
            <a:r>
              <a:rPr lang="ru-RU" altLang="ru-RU" sz="2600" b="1" dirty="0" err="1">
                <a:solidFill>
                  <a:srgbClr val="CC3300"/>
                </a:solidFill>
              </a:rPr>
              <a:t>Антинаркотическая</a:t>
            </a:r>
            <a:r>
              <a:rPr lang="ru-RU" altLang="ru-RU" sz="2600" b="1" dirty="0">
                <a:solidFill>
                  <a:srgbClr val="CC3300"/>
                </a:solidFill>
              </a:rPr>
              <a:t> деятельность – </a:t>
            </a:r>
            <a:r>
              <a:rPr lang="ru-RU" altLang="ru-RU" sz="2600" b="1" dirty="0" err="1">
                <a:solidFill>
                  <a:srgbClr val="000099"/>
                </a:solidFill>
              </a:rPr>
              <a:t>деятельность</a:t>
            </a:r>
            <a:endParaRPr lang="ru-RU" altLang="ru-RU" sz="2600" b="1" dirty="0">
              <a:solidFill>
                <a:srgbClr val="000099"/>
              </a:solidFill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федеральных органов государственной власти,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Государственного </a:t>
            </a:r>
            <a:r>
              <a:rPr lang="ru-RU" altLang="ru-RU" sz="2600" b="1" dirty="0" err="1">
                <a:solidFill>
                  <a:srgbClr val="000099"/>
                </a:solidFill>
              </a:rPr>
              <a:t>антинаркотического</a:t>
            </a:r>
            <a:r>
              <a:rPr lang="ru-RU" altLang="ru-RU" sz="2600" b="1" dirty="0">
                <a:solidFill>
                  <a:srgbClr val="000099"/>
                </a:solidFill>
              </a:rPr>
              <a:t> комитета,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органов государственной власти субъектов РФ,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99"/>
                </a:solidFill>
              </a:rPr>
              <a:t>- </a:t>
            </a:r>
            <a:r>
              <a:rPr lang="ru-RU" altLang="ru-RU" sz="2600" b="1" u="sng" dirty="0" err="1">
                <a:solidFill>
                  <a:srgbClr val="000099"/>
                </a:solidFill>
              </a:rPr>
              <a:t>антинаркотических</a:t>
            </a:r>
            <a:r>
              <a:rPr lang="ru-RU" altLang="ru-RU" sz="2600" b="1" u="sng" dirty="0">
                <a:solidFill>
                  <a:srgbClr val="000099"/>
                </a:solidFill>
              </a:rPr>
              <a:t> комиссий в субъектах РФ, органов местного самоуправления</a:t>
            </a:r>
            <a:r>
              <a:rPr lang="ru-RU" altLang="ru-RU" sz="2600" b="1" dirty="0">
                <a:solidFill>
                  <a:srgbClr val="000099"/>
                </a:solidFill>
              </a:rPr>
              <a:t>  по реализации государственной </a:t>
            </a:r>
            <a:r>
              <a:rPr lang="ru-RU" altLang="ru-RU" sz="2600" b="1" dirty="0" err="1">
                <a:solidFill>
                  <a:srgbClr val="000099"/>
                </a:solidFill>
              </a:rPr>
              <a:t>антинаркотической</a:t>
            </a:r>
            <a:r>
              <a:rPr lang="ru-RU" altLang="ru-RU" sz="2600" b="1" dirty="0">
                <a:solidFill>
                  <a:srgbClr val="000099"/>
                </a:solidFill>
              </a:rPr>
              <a:t> политики.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1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kern="10">
                <a:ln w="936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CC"/>
                </a:solidFill>
                <a:effectLst>
                  <a:outerShdw dist="40186" dir="1096358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142845" y="692150"/>
            <a:ext cx="8823356" cy="5825284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9. </a:t>
            </a:r>
            <a:r>
              <a:rPr lang="ru-RU" altLang="ru-RU" sz="2800" b="1">
                <a:solidFill>
                  <a:srgbClr val="CC3300"/>
                </a:solidFill>
              </a:rPr>
              <a:t>Субъектами антинаркотической деятельности являются: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А) Государственный антинаркотический комитет;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Б) </a:t>
            </a:r>
            <a:r>
              <a:rPr lang="ru-RU" altLang="ru-RU" sz="2800" b="1" u="sng">
                <a:solidFill>
                  <a:srgbClr val="000099"/>
                </a:solidFill>
              </a:rPr>
              <a:t>антинаркотические комиссии в субъектах РФ и в муниципальных образованиях</a:t>
            </a:r>
            <a:r>
              <a:rPr lang="ru-RU" altLang="ru-RU" sz="2800" b="1">
                <a:solidFill>
                  <a:srgbClr val="000099"/>
                </a:solidFill>
              </a:rPr>
              <a:t>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В) ФСКН РФ;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Г) Минздравсоцразвития РФ;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Д) другие федеральные органы исполнительной власти в пределах предоставленных им Президентом РФ и Правительством РФ полномочий;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1304</Words>
  <Application>Microsoft Office PowerPoint</Application>
  <PresentationFormat>Экран (4:3)</PresentationFormat>
  <Paragraphs>137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@@@</dc:creator>
  <cp:lastModifiedBy>ЕГОР</cp:lastModifiedBy>
  <cp:revision>7</cp:revision>
  <dcterms:modified xsi:type="dcterms:W3CDTF">2017-05-29T05:41:52Z</dcterms:modified>
</cp:coreProperties>
</file>